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87" r:id="rId4"/>
    <p:sldId id="283" r:id="rId5"/>
    <p:sldId id="433" r:id="rId7"/>
    <p:sldId id="519" r:id="rId8"/>
    <p:sldId id="517" r:id="rId9"/>
    <p:sldId id="518" r:id="rId10"/>
    <p:sldId id="520" r:id="rId11"/>
    <p:sldId id="521" r:id="rId12"/>
    <p:sldId id="525" r:id="rId13"/>
    <p:sldId id="545" r:id="rId14"/>
    <p:sldId id="526" r:id="rId15"/>
    <p:sldId id="527" r:id="rId16"/>
    <p:sldId id="528" r:id="rId17"/>
    <p:sldId id="529" r:id="rId18"/>
    <p:sldId id="530" r:id="rId19"/>
    <p:sldId id="531" r:id="rId20"/>
    <p:sldId id="532" r:id="rId21"/>
    <p:sldId id="533" r:id="rId22"/>
    <p:sldId id="534" r:id="rId23"/>
    <p:sldId id="535" r:id="rId24"/>
    <p:sldId id="536" r:id="rId25"/>
    <p:sldId id="537" r:id="rId26"/>
    <p:sldId id="538" r:id="rId27"/>
    <p:sldId id="540" r:id="rId28"/>
    <p:sldId id="539" r:id="rId29"/>
    <p:sldId id="541" r:id="rId30"/>
    <p:sldId id="542" r:id="rId31"/>
    <p:sldId id="543" r:id="rId32"/>
    <p:sldId id="546" r:id="rId33"/>
    <p:sldId id="544" r:id="rId34"/>
    <p:sldId id="548" r:id="rId35"/>
    <p:sldId id="549" r:id="rId36"/>
    <p:sldId id="399" r:id="rId37"/>
    <p:sldId id="547" r:id="rId3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6" autoAdjust="0"/>
    <p:restoredTop sz="94660"/>
  </p:normalViewPr>
  <p:slideViewPr>
    <p:cSldViewPr>
      <p:cViewPr>
        <p:scale>
          <a:sx n="60" d="100"/>
          <a:sy n="60" d="100"/>
        </p:scale>
        <p:origin x="-1572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8F785C5-25F0-4871-986A-2D01DB8E5FD5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84DC985-7B3E-4FF3-90DA-A940E1C958F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9395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A11403BE-6AA6-4E8B-B6BB-C1E8874AE52A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9395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A11403BE-6AA6-4E8B-B6BB-C1E8874AE52A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9395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A11403BE-6AA6-4E8B-B6BB-C1E8874AE52A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9395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A11403BE-6AA6-4E8B-B6BB-C1E8874AE52A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78FFB-10B3-419E-91FA-F498892AF47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28717-5DF2-40EE-B244-1F0EFCF20A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F11F1-8449-4047-8C22-BAFF6FBEF7E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309FA-77EB-46AD-8A36-4431E85D83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A14A6-ACD9-4B8A-87B7-3D034403DD4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E1DC0-D4DB-44B8-8255-8927F6DB35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C757D-5DD8-4FF3-AFD1-0BE85BD0B9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20AE5-9AE7-4BD3-9CDE-4927F5A7B5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2EDA6-2AEF-4782-862D-A435C8F640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D53BC-D123-47F8-9922-388BA5F10A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A4EF7-A049-4D44-BD83-4B76618FC5B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36589-8594-43C8-A9E6-3919F89466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A8994-2704-4249-A47A-A7AD6917B34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4AFD5-9C03-447F-BADC-A14A7F97F1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8ADA9-64A8-46BA-855F-20344DE6BB6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554D3-0F46-4E3A-9E27-1EF8A36DE4E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E63F0-4FB0-40B3-B5CE-747A1C2CFED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7FDDB-6B47-4237-8C11-B9760F5419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F20A6-3725-4AAC-B44B-1EC172AAC0B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945B7-8D8C-405E-B49B-C1ABB55973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6FC4C-1067-4BF2-93F2-E013D8488E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5CB98-9A8E-4E4E-AEEF-7434127D1B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F00CE7-4692-4601-AE6C-D8714EA1554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C56E3E-E90F-47AF-B51A-22A7E2EF2DB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4.mp3"/><Relationship Id="rId3" Type="http://schemas.openxmlformats.org/officeDocument/2006/relationships/audio" Target="../media/media4.mp3"/><Relationship Id="rId2" Type="http://schemas.openxmlformats.org/officeDocument/2006/relationships/image" Target="../media/image23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5.mp3"/><Relationship Id="rId3" Type="http://schemas.openxmlformats.org/officeDocument/2006/relationships/audio" Target="../media/media5.mp3"/><Relationship Id="rId2" Type="http://schemas.openxmlformats.org/officeDocument/2006/relationships/image" Target="../media/image24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media" Target="../media/media6.mp3"/><Relationship Id="rId4" Type="http://schemas.openxmlformats.org/officeDocument/2006/relationships/audio" Target="../media/media6.mp3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7.mp3"/><Relationship Id="rId3" Type="http://schemas.openxmlformats.org/officeDocument/2006/relationships/audio" Target="../media/media7.mp3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jpeg"/><Relationship Id="rId3" Type="http://schemas.openxmlformats.org/officeDocument/2006/relationships/tags" Target="../tags/tag1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1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1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1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14339" name="图片 3"/>
          <p:cNvPicPr>
            <a:picLocks noChangeAspect="1"/>
          </p:cNvPicPr>
          <p:nvPr/>
        </p:nvPicPr>
        <p:blipFill>
          <a:blip r:embed="rId1" cstate="print"/>
          <a:srcRect t="6516" b="56329"/>
          <a:stretch>
            <a:fillRect/>
          </a:stretch>
        </p:blipFill>
        <p:spPr bwMode="auto">
          <a:xfrm>
            <a:off x="0" y="0"/>
            <a:ext cx="9144000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09538"/>
            <a:ext cx="8891587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3860800"/>
            <a:ext cx="9144000" cy="2997200"/>
          </a:xfrm>
          <a:prstGeom prst="rect">
            <a:avLst/>
          </a:prstGeom>
          <a:solidFill>
            <a:srgbClr val="0F6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直接连接符 6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258888" y="5300663"/>
            <a:ext cx="70580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3" name="TextBox 7"/>
          <p:cNvSpPr txBox="1">
            <a:spLocks noChangeArrowheads="1"/>
          </p:cNvSpPr>
          <p:nvPr/>
        </p:nvSpPr>
        <p:spPr bwMode="auto">
          <a:xfrm>
            <a:off x="1476375" y="4221163"/>
            <a:ext cx="6840538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 语（ 上）</a:t>
            </a: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Chinese Ⅰ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4344" name="组合 8"/>
          <p:cNvGrpSpPr/>
          <p:nvPr/>
        </p:nvGrpSpPr>
        <p:grpSpPr bwMode="auto">
          <a:xfrm>
            <a:off x="2411413" y="5373688"/>
            <a:ext cx="4176712" cy="1295400"/>
            <a:chOff x="5888926" y="-1210048"/>
            <a:chExt cx="3453246" cy="829312"/>
          </a:xfrm>
        </p:grpSpPr>
        <p:grpSp>
          <p:nvGrpSpPr>
            <p:cNvPr id="14345" name="组合 9"/>
            <p:cNvGrpSpPr/>
            <p:nvPr/>
          </p:nvGrpSpPr>
          <p:grpSpPr bwMode="auto">
            <a:xfrm>
              <a:off x="6196432" y="-979684"/>
              <a:ext cx="2858407" cy="391432"/>
              <a:chOff x="6196432" y="-979684"/>
              <a:chExt cx="2858407" cy="3914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322059" y="-979345"/>
                <a:ext cx="2586981" cy="391281"/>
              </a:xfrm>
              <a:prstGeom prst="rect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196057" y="-979345"/>
                <a:ext cx="292692" cy="391281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762038" y="-979345"/>
                <a:ext cx="292693" cy="391281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" name="文本占位符 1111"/>
            <p:cNvSpPr txBox="1"/>
            <p:nvPr/>
          </p:nvSpPr>
          <p:spPr>
            <a:xfrm>
              <a:off x="5888926" y="-1210048"/>
              <a:ext cx="3453246" cy="829312"/>
            </a:xfrm>
            <a:prstGeom prst="rect">
              <a:avLst/>
            </a:prstGeom>
          </p:spPr>
          <p:txBody>
            <a:bodyPr anchor="ctr"/>
            <a:lstStyle>
              <a:lvl1pPr marL="0" indent="0" algn="r" defTabSz="913765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500" b="0" kern="1200">
                  <a:solidFill>
                    <a:srgbClr val="08A0E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刘   晶   </a:t>
              </a:r>
              <a:r>
                <a:rPr lang="en-US" altLang="zh-CN" sz="2800" b="1" dirty="0" err="1" smtClean="0">
                  <a:solidFill>
                    <a:schemeClr val="bg1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Liú</a:t>
              </a:r>
              <a:r>
                <a:rPr lang="en-US" altLang="zh-CN" sz="2800" b="1" dirty="0" smtClean="0">
                  <a:solidFill>
                    <a:schemeClr val="bg1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800" b="1" dirty="0" err="1" smtClean="0">
                  <a:solidFill>
                    <a:schemeClr val="bg1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Jīng</a:t>
              </a:r>
              <a:endParaRPr lang="en-US" altLang="en-US" sz="2800" b="1" dirty="0">
                <a:solidFill>
                  <a:schemeClr val="bg1"/>
                </a:solidFill>
                <a:effectLst>
                  <a:outerShdw blurRad="355600" dist="88900" dir="2700000" algn="tl" rotWithShape="0">
                    <a:prstClr val="black">
                      <a:alpha val="28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拼音1"/>
          <p:cNvPicPr>
            <a:picLocks noChangeAspect="1"/>
          </p:cNvPicPr>
          <p:nvPr/>
        </p:nvPicPr>
        <p:blipFill>
          <a:blip r:embed="rId2"/>
          <a:srcRect t="6834"/>
          <a:stretch>
            <a:fillRect/>
          </a:stretch>
        </p:blipFill>
        <p:spPr>
          <a:xfrm>
            <a:off x="1658620" y="1049020"/>
            <a:ext cx="6148705" cy="572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596390"/>
            <a:ext cx="8372475" cy="3186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拼音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1049020"/>
            <a:ext cx="7298690" cy="5697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拼音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" y="1125855"/>
            <a:ext cx="5887720" cy="556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拼音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55575"/>
            <a:ext cx="6521450" cy="654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拼音5"/>
          <p:cNvPicPr>
            <a:picLocks noChangeAspect="1"/>
          </p:cNvPicPr>
          <p:nvPr/>
        </p:nvPicPr>
        <p:blipFill>
          <a:blip r:embed="rId2"/>
          <a:srcRect t="39741"/>
          <a:stretch>
            <a:fillRect/>
          </a:stretch>
        </p:blipFill>
        <p:spPr>
          <a:xfrm>
            <a:off x="683260" y="1125855"/>
            <a:ext cx="7651750" cy="3539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" y="4665345"/>
            <a:ext cx="7651115" cy="153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拼音6"/>
          <p:cNvPicPr>
            <a:picLocks noChangeAspect="1"/>
          </p:cNvPicPr>
          <p:nvPr/>
        </p:nvPicPr>
        <p:blipFill>
          <a:blip r:embed="rId2"/>
          <a:srcRect t="41727"/>
          <a:stretch>
            <a:fillRect/>
          </a:stretch>
        </p:blipFill>
        <p:spPr>
          <a:xfrm>
            <a:off x="891540" y="1125855"/>
            <a:ext cx="7528560" cy="2988310"/>
          </a:xfrm>
          <a:prstGeom prst="rect">
            <a:avLst/>
          </a:prstGeom>
        </p:spPr>
      </p:pic>
      <p:pic>
        <p:nvPicPr>
          <p:cNvPr id="3" name="图片 2" descr="拼音7"/>
          <p:cNvPicPr>
            <a:picLocks noChangeAspect="1"/>
          </p:cNvPicPr>
          <p:nvPr/>
        </p:nvPicPr>
        <p:blipFill>
          <a:blip r:embed="rId3"/>
          <a:srcRect l="34097" t="7819" r="22725" b="58714"/>
          <a:stretch>
            <a:fillRect/>
          </a:stretch>
        </p:blipFill>
        <p:spPr>
          <a:xfrm>
            <a:off x="2696845" y="4114165"/>
            <a:ext cx="4237990" cy="246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拼音7"/>
          <p:cNvPicPr>
            <a:picLocks noChangeAspect="1"/>
          </p:cNvPicPr>
          <p:nvPr/>
        </p:nvPicPr>
        <p:blipFill>
          <a:blip r:embed="rId2"/>
          <a:srcRect l="8831" t="50689" r="12155" b="11465"/>
          <a:stretch>
            <a:fillRect/>
          </a:stretch>
        </p:blipFill>
        <p:spPr>
          <a:xfrm>
            <a:off x="1043940" y="1125855"/>
            <a:ext cx="7232650" cy="2598420"/>
          </a:xfrm>
          <a:prstGeom prst="rect">
            <a:avLst/>
          </a:prstGeom>
        </p:spPr>
      </p:pic>
      <p:pic>
        <p:nvPicPr>
          <p:cNvPr id="2" name="图片 1" descr="拼音8"/>
          <p:cNvPicPr>
            <a:picLocks noChangeAspect="1"/>
          </p:cNvPicPr>
          <p:nvPr/>
        </p:nvPicPr>
        <p:blipFill>
          <a:blip r:embed="rId3"/>
          <a:srcRect b="70668"/>
          <a:stretch>
            <a:fillRect/>
          </a:stretch>
        </p:blipFill>
        <p:spPr>
          <a:xfrm>
            <a:off x="1043940" y="3724275"/>
            <a:ext cx="7262495" cy="233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拼音8"/>
          <p:cNvPicPr>
            <a:picLocks noChangeAspect="1"/>
          </p:cNvPicPr>
          <p:nvPr/>
        </p:nvPicPr>
        <p:blipFill>
          <a:blip r:embed="rId2"/>
          <a:srcRect t="34111"/>
          <a:stretch>
            <a:fillRect/>
          </a:stretch>
        </p:blipFill>
        <p:spPr>
          <a:xfrm>
            <a:off x="1043940" y="1315720"/>
            <a:ext cx="7222490" cy="5220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练习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235"/>
            <a:ext cx="9093835" cy="314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38915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916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3894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4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4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4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4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4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4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4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4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5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5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5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5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5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5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6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6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38917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3892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2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2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2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2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3893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pic>
        <p:nvPicPr>
          <p:cNvPr id="12" name="图片 11" descr="课文2生词"/>
          <p:cNvPicPr>
            <a:picLocks noChangeAspect="1"/>
          </p:cNvPicPr>
          <p:nvPr/>
        </p:nvPicPr>
        <p:blipFill>
          <a:blip r:embed="rId2"/>
          <a:srcRect l="8861" t="59157" r="13354"/>
          <a:stretch>
            <a:fillRect/>
          </a:stretch>
        </p:blipFill>
        <p:spPr>
          <a:xfrm>
            <a:off x="87630" y="1794510"/>
            <a:ext cx="8954135" cy="35267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46780" y="2667000"/>
            <a:ext cx="1143000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美元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换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人民币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钱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54340" y="2571750"/>
            <a:ext cx="1397000" cy="2675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再见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留学生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endParaRPr lang="zh-CN" altLang="en-US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43"/>
          <p:cNvSpPr txBox="1">
            <a:spLocks noChangeArrowheads="1"/>
          </p:cNvSpPr>
          <p:nvPr/>
        </p:nvSpPr>
        <p:spPr bwMode="auto">
          <a:xfrm>
            <a:off x="3049905" y="254635"/>
            <a:ext cx="342328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复习 </a:t>
            </a: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review</a:t>
            </a:r>
            <a:endParaRPr 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4670" y="2708275"/>
            <a:ext cx="1440180" cy="2447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89780" y="2799080"/>
            <a:ext cx="1883410" cy="2447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914"/>
          <a:stretch>
            <a:fillRect/>
          </a:stretch>
        </p:blipFill>
        <p:spPr>
          <a:xfrm>
            <a:off x="65405" y="1343660"/>
            <a:ext cx="9028430" cy="4609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练习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135"/>
            <a:ext cx="9143365" cy="3966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练习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" y="1537970"/>
            <a:ext cx="9093835" cy="3079750"/>
          </a:xfrm>
          <a:prstGeom prst="rect">
            <a:avLst/>
          </a:prstGeom>
        </p:spPr>
      </p:pic>
      <p:pic>
        <p:nvPicPr>
          <p:cNvPr id="3" name="练习5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5610" y="512381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45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练习6-7"/>
          <p:cNvPicPr>
            <a:picLocks noChangeAspect="1"/>
          </p:cNvPicPr>
          <p:nvPr/>
        </p:nvPicPr>
        <p:blipFill>
          <a:blip r:embed="rId2"/>
          <a:srcRect b="41491"/>
          <a:stretch>
            <a:fillRect/>
          </a:stretch>
        </p:blipFill>
        <p:spPr>
          <a:xfrm>
            <a:off x="69215" y="1417955"/>
            <a:ext cx="8988425" cy="3540125"/>
          </a:xfrm>
          <a:prstGeom prst="rect">
            <a:avLst/>
          </a:prstGeom>
        </p:spPr>
      </p:pic>
      <p:pic>
        <p:nvPicPr>
          <p:cNvPr id="2" name="练习6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6865" y="503428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59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417955"/>
            <a:ext cx="9074150" cy="2056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" y="3474720"/>
            <a:ext cx="9037320" cy="1271905"/>
          </a:xfrm>
          <a:prstGeom prst="rect">
            <a:avLst/>
          </a:prstGeom>
        </p:spPr>
      </p:pic>
      <p:pic>
        <p:nvPicPr>
          <p:cNvPr id="2" name="练习7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8255" y="509333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2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955"/>
            <a:ext cx="9064625" cy="4598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395"/>
            <a:ext cx="9082405" cy="2208530"/>
          </a:xfrm>
          <a:prstGeom prst="rect">
            <a:avLst/>
          </a:prstGeom>
        </p:spPr>
      </p:pic>
      <p:pic>
        <p:nvPicPr>
          <p:cNvPr id="3" name="练习10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5930" y="411797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" y="0"/>
            <a:ext cx="6631305" cy="6816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417955"/>
            <a:ext cx="8237220" cy="5170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" y="1125855"/>
            <a:ext cx="7226935" cy="518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3049905" y="254635"/>
            <a:ext cx="342328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复习 </a:t>
            </a: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review</a:t>
            </a:r>
            <a:endParaRPr 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课文1"/>
          <p:cNvPicPr>
            <a:picLocks noChangeAspect="1"/>
          </p:cNvPicPr>
          <p:nvPr/>
        </p:nvPicPr>
        <p:blipFill>
          <a:blip r:embed="rId2"/>
          <a:srcRect l="4132" t="28352" r="18875" b="8204"/>
          <a:stretch>
            <a:fillRect/>
          </a:stretch>
        </p:blipFill>
        <p:spPr>
          <a:xfrm>
            <a:off x="0" y="1125855"/>
            <a:ext cx="9144000" cy="5651500"/>
          </a:xfrm>
          <a:prstGeom prst="rect">
            <a:avLst/>
          </a:prstGeom>
        </p:spPr>
      </p:pic>
      <p:sp>
        <p:nvSpPr>
          <p:cNvPr id="37895" name="文本框 49"/>
          <p:cNvSpPr txBox="1">
            <a:spLocks noChangeArrowheads="1"/>
          </p:cNvSpPr>
          <p:nvPr/>
        </p:nvSpPr>
        <p:spPr bwMode="auto">
          <a:xfrm>
            <a:off x="4206875" y="4516120"/>
            <a:ext cx="5115560" cy="1938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Calibri" panose="020F0502020204030204" pitchFamily="34" charset="0"/>
              </a:rPr>
              <a:t>A</a:t>
            </a:r>
            <a:r>
              <a:rPr lang="zh-CN" altLang="en-US" sz="2400" b="1">
                <a:latin typeface="Calibri" panose="020F0502020204030204" pitchFamily="34" charset="0"/>
              </a:rPr>
              <a:t>：你好！我有美元，要换人民币。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B</a:t>
            </a:r>
            <a:r>
              <a:rPr lang="zh-CN" altLang="en-US" sz="2400" b="1">
                <a:latin typeface="Calibri" panose="020F0502020204030204" pitchFamily="34" charset="0"/>
              </a:rPr>
              <a:t>：换多少？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  <a:sym typeface="+mn-ea"/>
              </a:rPr>
              <a:t>A</a:t>
            </a:r>
            <a:r>
              <a:rPr lang="zh-CN" altLang="en-US" sz="2400" b="1">
                <a:latin typeface="Calibri" panose="020F0502020204030204" pitchFamily="34" charset="0"/>
                <a:sym typeface="+mn-ea"/>
              </a:rPr>
              <a:t>：二百美元。</a:t>
            </a:r>
            <a:endParaRPr lang="en-US" altLang="zh-CN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B</a:t>
            </a:r>
            <a:r>
              <a:rPr lang="zh-CN" altLang="en-US" sz="2400" b="1">
                <a:latin typeface="Calibri" panose="020F0502020204030204" pitchFamily="34" charset="0"/>
              </a:rPr>
              <a:t>：给您钱。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  <a:sym typeface="+mn-ea"/>
              </a:rPr>
              <a:t>A</a:t>
            </a:r>
            <a:r>
              <a:rPr lang="zh-CN" altLang="en-US" sz="2400" b="1">
                <a:latin typeface="Calibri" panose="020F0502020204030204" pitchFamily="34" charset="0"/>
                <a:sym typeface="+mn-ea"/>
              </a:rPr>
              <a:t>：谢谢。再见。</a:t>
            </a:r>
            <a:endParaRPr lang="zh-CN" altLang="en-US" sz="2400" b="1">
              <a:latin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7810" y="6454140"/>
            <a:ext cx="2736215" cy="3232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48360" y="2151380"/>
            <a:ext cx="5808980" cy="1917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汉字"/>
          <p:cNvPicPr>
            <a:picLocks noChangeAspect="1"/>
          </p:cNvPicPr>
          <p:nvPr/>
        </p:nvPicPr>
        <p:blipFill>
          <a:blip r:embed="rId2"/>
          <a:srcRect l="7806" t="3899" r="3951" b="23438"/>
          <a:stretch>
            <a:fillRect/>
          </a:stretch>
        </p:blipFill>
        <p:spPr>
          <a:xfrm rot="16200000">
            <a:off x="1777365" y="912495"/>
            <a:ext cx="5588635" cy="613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" y="3845560"/>
            <a:ext cx="6778625" cy="2786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60065" y="-904875"/>
            <a:ext cx="2713990" cy="678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剪纸6"/>
          <p:cNvPicPr>
            <a:picLocks noChangeAspect="1"/>
          </p:cNvPicPr>
          <p:nvPr/>
        </p:nvPicPr>
        <p:blipFill>
          <a:blip r:embed="rId1"/>
          <a:srcRect t="46500" b="3158"/>
          <a:stretch>
            <a:fillRect/>
          </a:stretch>
        </p:blipFill>
        <p:spPr>
          <a:xfrm>
            <a:off x="1625600" y="1114425"/>
            <a:ext cx="6005830" cy="4344035"/>
          </a:xfrm>
          <a:prstGeom prst="rect">
            <a:avLst/>
          </a:prstGeom>
        </p:spPr>
      </p:pic>
      <p:sp>
        <p:nvSpPr>
          <p:cNvPr id="58369" name="标题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r>
              <a:rPr lang="en-US" altLang="zh-CN" dirty="0" smtClean="0"/>
              <a:t>  </a:t>
            </a:r>
            <a:r>
              <a:rPr lang="zh-CN" altLang="en-US" dirty="0" smtClean="0"/>
              <a:t>剪纸</a:t>
            </a:r>
            <a:r>
              <a:rPr lang="zh-CN" altLang="en-US" dirty="0" smtClean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7265" y="5775960"/>
            <a:ext cx="2998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剪纸：十二生肖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10" y="5775960"/>
            <a:ext cx="4165600" cy="425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r>
              <a:rPr lang="en-US" altLang="zh-CN" dirty="0" smtClean="0"/>
              <a:t>  </a:t>
            </a:r>
            <a:r>
              <a:rPr lang="zh-CN" altLang="en-US" dirty="0" smtClean="0"/>
              <a:t>剪纸</a:t>
            </a:r>
            <a:r>
              <a:rPr lang="zh-CN" altLang="en-US" dirty="0" smtClean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图片 6" descr="剪纸7"/>
          <p:cNvPicPr>
            <a:picLocks noChangeAspect="1"/>
          </p:cNvPicPr>
          <p:nvPr/>
        </p:nvPicPr>
        <p:blipFill>
          <a:blip r:embed="rId1"/>
          <a:srcRect t="2340" b="5228"/>
          <a:stretch>
            <a:fillRect/>
          </a:stretch>
        </p:blipFill>
        <p:spPr>
          <a:xfrm>
            <a:off x="2702560" y="893445"/>
            <a:ext cx="4387850" cy="57931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剪纸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1545" y="3984625"/>
            <a:ext cx="2691765" cy="2660650"/>
          </a:xfrm>
          <a:prstGeom prst="rect">
            <a:avLst/>
          </a:prstGeom>
        </p:spPr>
      </p:pic>
      <p:pic>
        <p:nvPicPr>
          <p:cNvPr id="3" name="图片 2" descr="剪纸4"/>
          <p:cNvPicPr>
            <a:picLocks noChangeAspect="1"/>
          </p:cNvPicPr>
          <p:nvPr/>
        </p:nvPicPr>
        <p:blipFill>
          <a:blip r:embed="rId2"/>
          <a:srcRect l="17132" r="19402"/>
          <a:stretch>
            <a:fillRect/>
          </a:stretch>
        </p:blipFill>
        <p:spPr>
          <a:xfrm>
            <a:off x="1224280" y="3616960"/>
            <a:ext cx="3088640" cy="3243580"/>
          </a:xfrm>
          <a:prstGeom prst="rect">
            <a:avLst/>
          </a:prstGeom>
        </p:spPr>
      </p:pic>
      <p:sp>
        <p:nvSpPr>
          <p:cNvPr id="58369" name="标题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r>
              <a:rPr lang="en-US" altLang="zh-CN" dirty="0" smtClean="0"/>
              <a:t>  </a:t>
            </a:r>
            <a:r>
              <a:rPr lang="zh-CN" altLang="en-US" dirty="0" smtClean="0"/>
              <a:t>剪纸</a:t>
            </a:r>
            <a:r>
              <a:rPr lang="zh-CN" altLang="en-US" dirty="0" smtClean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2" name="图片 1" descr="剪纸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3195" y="911860"/>
            <a:ext cx="5881370" cy="27857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63620" y="3572510"/>
            <a:ext cx="1728470" cy="14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58870" y="3277870"/>
            <a:ext cx="1429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福</a:t>
            </a:r>
            <a:r>
              <a:rPr lang="en-US" altLang="zh-CN" sz="4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fú</a:t>
            </a:r>
            <a:endParaRPr lang="en-US" altLang="zh-CN" sz="4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5734685"/>
            <a:ext cx="14293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囍</a:t>
            </a:r>
            <a:r>
              <a:rPr lang="en-US" altLang="zh-CN" sz="4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x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黑体" panose="02010609060101010101" pitchFamily="49" charset="-122"/>
              </a:rPr>
              <a:t>ǐ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r>
              <a:rPr lang="en-US" altLang="zh-CN" dirty="0" smtClean="0"/>
              <a:t>  </a:t>
            </a:r>
            <a:r>
              <a:rPr lang="zh-CN" altLang="en-US" dirty="0" smtClean="0"/>
              <a:t>作业  </a:t>
            </a:r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58370" name="内容占位符 2"/>
          <p:cNvSpPr>
            <a:spLocks noGrp="1"/>
          </p:cNvSpPr>
          <p:nvPr>
            <p:ph idx="4294967295"/>
          </p:nvPr>
        </p:nvSpPr>
        <p:spPr>
          <a:xfrm>
            <a:off x="354965" y="1052830"/>
            <a:ext cx="8789035" cy="475234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复习学过的声母和韵母</a:t>
            </a:r>
            <a:endParaRPr lang="en-US" altLang="zh-CN" dirty="0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/>
              <a:t>Review initials and finals we learned.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练习朗读音节</a:t>
            </a:r>
            <a:endParaRPr lang="en-US" altLang="zh-CN" dirty="0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/>
              <a:t>Read all of the syllables in PPT.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背诵课文和生词</a:t>
            </a:r>
            <a:endParaRPr lang="en-US" altLang="zh-CN" dirty="0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/>
              <a:t>Recite the text and the key words.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写汉字“四、五、六、女、马、水、云、衣”，每个汉字写五遍。</a:t>
            </a:r>
            <a:endParaRPr lang="en-US" altLang="zh-CN" dirty="0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/>
              <a:t>Write  each character five times.</a:t>
            </a:r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6870" name="文本框 49"/>
          <p:cNvSpPr txBox="1">
            <a:spLocks noChangeArrowheads="1"/>
          </p:cNvSpPr>
          <p:nvPr/>
        </p:nvSpPr>
        <p:spPr bwMode="auto">
          <a:xfrm>
            <a:off x="366395" y="4743450"/>
            <a:ext cx="3825875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Calibri" panose="020F0502020204030204" pitchFamily="34" charset="0"/>
              </a:rPr>
              <a:t>A</a:t>
            </a:r>
            <a:r>
              <a:rPr lang="zh-CN" altLang="en-US" sz="2400" b="1">
                <a:latin typeface="Calibri" panose="020F0502020204030204" pitchFamily="34" charset="0"/>
              </a:rPr>
              <a:t>：你们好！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B</a:t>
            </a:r>
            <a:r>
              <a:rPr lang="zh-CN" altLang="en-US" sz="2400" b="1">
                <a:latin typeface="Calibri" panose="020F0502020204030204" pitchFamily="34" charset="0"/>
              </a:rPr>
              <a:t>：你好！我们去颐和园。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A</a:t>
            </a:r>
            <a:r>
              <a:rPr lang="zh-CN" altLang="en-US" sz="2400" b="1">
                <a:latin typeface="Calibri" panose="020F0502020204030204" pitchFamily="34" charset="0"/>
              </a:rPr>
              <a:t>：你们是留学生吗？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B</a:t>
            </a:r>
            <a:r>
              <a:rPr lang="zh-CN" altLang="en-US" sz="2400" b="1">
                <a:latin typeface="Calibri" panose="020F0502020204030204" pitchFamily="34" charset="0"/>
              </a:rPr>
              <a:t>：对。</a:t>
            </a:r>
            <a:endParaRPr lang="zh-CN" altLang="en-US" sz="2400" b="1">
              <a:latin typeface="Calibri" panose="020F0502020204030204" pitchFamily="34" charset="0"/>
            </a:endParaRPr>
          </a:p>
        </p:txBody>
      </p: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复习 </a:t>
            </a: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review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课文2生词"/>
          <p:cNvPicPr>
            <a:picLocks noChangeAspect="1"/>
          </p:cNvPicPr>
          <p:nvPr/>
        </p:nvPicPr>
        <p:blipFill>
          <a:blip r:embed="rId2"/>
          <a:srcRect l="5028" t="12454" r="7840" b="44019"/>
          <a:stretch>
            <a:fillRect/>
          </a:stretch>
        </p:blipFill>
        <p:spPr>
          <a:xfrm>
            <a:off x="85725" y="1268730"/>
            <a:ext cx="8971915" cy="33616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315" y="1268730"/>
            <a:ext cx="2088515" cy="287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28235" y="1268730"/>
            <a:ext cx="4051935" cy="1764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课文2"/>
          <p:cNvPicPr>
            <a:picLocks noChangeAspect="1"/>
          </p:cNvPicPr>
          <p:nvPr/>
        </p:nvPicPr>
        <p:blipFill>
          <a:blip r:embed="rId1"/>
          <a:srcRect l="3933" t="63319" r="20350"/>
          <a:stretch>
            <a:fillRect/>
          </a:stretch>
        </p:blipFill>
        <p:spPr>
          <a:xfrm>
            <a:off x="14605" y="1509395"/>
            <a:ext cx="8959215" cy="3313430"/>
          </a:xfrm>
          <a:prstGeom prst="rect">
            <a:avLst/>
          </a:prstGeom>
        </p:spPr>
      </p:pic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2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6870" name="文本框 49"/>
          <p:cNvSpPr txBox="1">
            <a:spLocks noChangeArrowheads="1"/>
          </p:cNvSpPr>
          <p:nvPr/>
        </p:nvSpPr>
        <p:spPr bwMode="auto">
          <a:xfrm>
            <a:off x="4079875" y="2818130"/>
            <a:ext cx="1100455" cy="1714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哪儿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超市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一些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49"/>
          <p:cNvSpPr txBox="1">
            <a:spLocks noChangeArrowheads="1"/>
          </p:cNvSpPr>
          <p:nvPr/>
        </p:nvSpPr>
        <p:spPr bwMode="auto">
          <a:xfrm>
            <a:off x="7088505" y="2492375"/>
            <a:ext cx="1246505" cy="1420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90000"/>
              </a:lnSpc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蔬菜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吃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生词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9875" y="503428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课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699135"/>
            <a:ext cx="7745095" cy="6162040"/>
          </a:xfrm>
          <a:prstGeom prst="rect">
            <a:avLst/>
          </a:prstGeom>
        </p:spPr>
      </p:pic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2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6870" name="文本框 49"/>
          <p:cNvSpPr txBox="1">
            <a:spLocks noChangeArrowheads="1"/>
          </p:cNvSpPr>
          <p:nvPr/>
        </p:nvSpPr>
        <p:spPr bwMode="auto">
          <a:xfrm>
            <a:off x="4130675" y="2644775"/>
            <a:ext cx="3825875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Calibri" panose="020F0502020204030204" pitchFamily="34" charset="0"/>
              </a:rPr>
              <a:t>A</a:t>
            </a:r>
            <a:r>
              <a:rPr lang="zh-CN" altLang="en-US" sz="2400" b="1">
                <a:latin typeface="Calibri" panose="020F0502020204030204" pitchFamily="34" charset="0"/>
              </a:rPr>
              <a:t>：你去哪儿？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B</a:t>
            </a:r>
            <a:r>
              <a:rPr lang="zh-CN" altLang="en-US" sz="2400" b="1">
                <a:latin typeface="Calibri" panose="020F0502020204030204" pitchFamily="34" charset="0"/>
              </a:rPr>
              <a:t>：去超市。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A</a:t>
            </a:r>
            <a:r>
              <a:rPr lang="zh-CN" altLang="en-US" sz="2400" b="1">
                <a:latin typeface="Calibri" panose="020F0502020204030204" pitchFamily="34" charset="0"/>
              </a:rPr>
              <a:t>：你要买什么？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B</a:t>
            </a:r>
            <a:r>
              <a:rPr lang="zh-CN" altLang="en-US" sz="2400" b="1">
                <a:latin typeface="Calibri" panose="020F0502020204030204" pitchFamily="34" charset="0"/>
              </a:rPr>
              <a:t>：买一些蔬菜。</a:t>
            </a:r>
            <a:endParaRPr lang="zh-CN" altLang="en-US" sz="2400" b="1">
              <a:latin typeface="Calibri" panose="020F0502020204030204" pitchFamily="34" charset="0"/>
            </a:endParaRPr>
          </a:p>
        </p:txBody>
      </p: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课文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05650" y="391985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0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课文2"/>
          <p:cNvPicPr>
            <a:picLocks noChangeAspect="1"/>
          </p:cNvPicPr>
          <p:nvPr/>
        </p:nvPicPr>
        <p:blipFill>
          <a:blip r:embed="rId1"/>
          <a:srcRect b="44902"/>
          <a:stretch>
            <a:fillRect/>
          </a:stretch>
        </p:blipFill>
        <p:spPr>
          <a:xfrm>
            <a:off x="0" y="1417955"/>
            <a:ext cx="9144000" cy="3845560"/>
          </a:xfrm>
          <a:prstGeom prst="rect">
            <a:avLst/>
          </a:prstGeom>
        </p:spPr>
      </p:pic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2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6870" name="文本框 49"/>
          <p:cNvSpPr txBox="1">
            <a:spLocks noChangeArrowheads="1"/>
          </p:cNvSpPr>
          <p:nvPr/>
        </p:nvSpPr>
        <p:spPr bwMode="auto">
          <a:xfrm>
            <a:off x="4495165" y="5263515"/>
            <a:ext cx="3022600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Calibri" panose="020F0502020204030204" pitchFamily="34" charset="0"/>
              </a:rPr>
              <a:t>A</a:t>
            </a:r>
            <a:r>
              <a:rPr lang="zh-CN" altLang="en-US" sz="2400" b="1">
                <a:latin typeface="Calibri" panose="020F0502020204030204" pitchFamily="34" charset="0"/>
              </a:rPr>
              <a:t>：您好！您吃什么？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B</a:t>
            </a:r>
            <a:r>
              <a:rPr lang="zh-CN" altLang="en-US" sz="2400" b="1">
                <a:latin typeface="Calibri" panose="020F0502020204030204" pitchFamily="34" charset="0"/>
              </a:rPr>
              <a:t>：我吃包子。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A</a:t>
            </a:r>
            <a:r>
              <a:rPr lang="zh-CN" altLang="en-US" sz="2400" b="1">
                <a:latin typeface="Calibri" panose="020F0502020204030204" pitchFamily="34" charset="0"/>
              </a:rPr>
              <a:t>：您要多少？</a:t>
            </a:r>
            <a:endParaRPr lang="zh-CN" altLang="en-US" sz="2400" b="1">
              <a:latin typeface="Calibri" panose="020F0502020204030204" pitchFamily="34" charset="0"/>
            </a:endParaRPr>
          </a:p>
          <a:p>
            <a:r>
              <a:rPr lang="en-US" altLang="zh-CN" sz="2400" b="1">
                <a:latin typeface="Calibri" panose="020F0502020204030204" pitchFamily="34" charset="0"/>
              </a:rPr>
              <a:t>B</a:t>
            </a:r>
            <a:r>
              <a:rPr lang="zh-CN" altLang="en-US" sz="2400" b="1">
                <a:latin typeface="Calibri" panose="020F0502020204030204" pitchFamily="34" charset="0"/>
              </a:rPr>
              <a:t>：一斤。</a:t>
            </a:r>
            <a:endParaRPr lang="zh-CN" altLang="en-US" sz="2400" b="1">
              <a:latin typeface="Calibri" panose="020F0502020204030204" pitchFamily="34" charset="0"/>
            </a:endParaRPr>
          </a:p>
        </p:txBody>
      </p: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课文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3090" y="550227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练习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85875"/>
            <a:ext cx="9149080" cy="4946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4170" y="4196715"/>
            <a:ext cx="856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西红柿         胡萝卜           黄瓜           土豆</a:t>
            </a:r>
            <a:r>
              <a:rPr lang="zh-CN" altLang="en-US" sz="2400"/>
              <a:t> </a:t>
            </a:r>
            <a:r>
              <a:rPr lang="zh-CN" altLang="en-US"/>
              <a:t>         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8490" y="6231890"/>
            <a:ext cx="8319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包子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馒头         饺子        米饭      面条</a:t>
            </a:r>
            <a:r>
              <a:rPr lang="zh-CN" altLang="en-US" sz="2400"/>
              <a:t> </a:t>
            </a:r>
            <a:r>
              <a:rPr lang="zh-CN" altLang="en-US"/>
              <a:t>         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1" cstate="print"/>
          <a:srcRect t="6516" b="86520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1" name="组合 4"/>
          <p:cNvGrpSpPr/>
          <p:nvPr/>
        </p:nvGrpSpPr>
        <p:grpSpPr bwMode="auto">
          <a:xfrm>
            <a:off x="179388" y="188913"/>
            <a:ext cx="1924050" cy="847725"/>
            <a:chOff x="256900" y="2958306"/>
            <a:chExt cx="3764238" cy="1835944"/>
          </a:xfrm>
        </p:grpSpPr>
        <p:sp>
          <p:nvSpPr>
            <p:cNvPr id="43030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1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2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3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4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5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38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2147483647 h 930"/>
                <a:gd name="T2" fmla="*/ 219254429 w 230"/>
                <a:gd name="T3" fmla="*/ 2147483647 h 930"/>
                <a:gd name="T4" fmla="*/ 579635982 w 230"/>
                <a:gd name="T5" fmla="*/ 35282191 h 930"/>
                <a:gd name="T6" fmla="*/ 360383141 w 230"/>
                <a:gd name="T7" fmla="*/ 0 h 930"/>
                <a:gd name="T8" fmla="*/ 0 w 230"/>
                <a:gd name="T9" fmla="*/ 2147483647 h 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930"/>
                <a:gd name="T17" fmla="*/ 230 w 230"/>
                <a:gd name="T18" fmla="*/ 930 h 9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0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w 926"/>
                <a:gd name="T7" fmla="*/ 49395067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6"/>
                <a:gd name="T13" fmla="*/ 0 h 196"/>
                <a:gd name="T14" fmla="*/ 926 w 926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493950670 h 196"/>
                <a:gd name="T2" fmla="*/ 0 w 926"/>
                <a:gd name="T3" fmla="*/ 0 h 196"/>
                <a:gd name="T4" fmla="*/ 2147483647 w 926"/>
                <a:gd name="T5" fmla="*/ 0 h 196"/>
                <a:gd name="T6" fmla="*/ 0 60000 65536"/>
                <a:gd name="T7" fmla="*/ 0 60000 65536"/>
                <a:gd name="T8" fmla="*/ 0 60000 65536"/>
                <a:gd name="T9" fmla="*/ 0 w 926"/>
                <a:gd name="T10" fmla="*/ 0 h 196"/>
                <a:gd name="T11" fmla="*/ 926 w 926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2147483647 w 935"/>
                <a:gd name="T1" fmla="*/ 601413122 h 194"/>
                <a:gd name="T2" fmla="*/ 1391006359 w 935"/>
                <a:gd name="T3" fmla="*/ 601413122 h 194"/>
                <a:gd name="T4" fmla="*/ 488189729 w 935"/>
                <a:gd name="T5" fmla="*/ 601413122 h 194"/>
                <a:gd name="T6" fmla="*/ 237406717 w 935"/>
                <a:gd name="T7" fmla="*/ 564454563 h 194"/>
                <a:gd name="T8" fmla="*/ 140438083 w 935"/>
                <a:gd name="T9" fmla="*/ 194870629 h 194"/>
                <a:gd name="T10" fmla="*/ 381189302 w 935"/>
                <a:gd name="T11" fmla="*/ 53757919 h 194"/>
                <a:gd name="T12" fmla="*/ 2147483647 w 935"/>
                <a:gd name="T13" fmla="*/ 53757919 h 194"/>
                <a:gd name="T14" fmla="*/ 2147483647 w 935"/>
                <a:gd name="T15" fmla="*/ 53757919 h 194"/>
                <a:gd name="T16" fmla="*/ 2147483647 w 935"/>
                <a:gd name="T17" fmla="*/ 6719740 h 194"/>
                <a:gd name="T18" fmla="*/ 1391006359 w 935"/>
                <a:gd name="T19" fmla="*/ 6719740 h 194"/>
                <a:gd name="T20" fmla="*/ 488189729 w 935"/>
                <a:gd name="T21" fmla="*/ 6719740 h 194"/>
                <a:gd name="T22" fmla="*/ 260814635 w 935"/>
                <a:gd name="T23" fmla="*/ 26878960 h 194"/>
                <a:gd name="T24" fmla="*/ 183907474 w 935"/>
                <a:gd name="T25" fmla="*/ 584613777 h 194"/>
                <a:gd name="T26" fmla="*/ 454751903 w 935"/>
                <a:gd name="T27" fmla="*/ 651811158 h 194"/>
                <a:gd name="T28" fmla="*/ 795816316 w 935"/>
                <a:gd name="T29" fmla="*/ 651811158 h 194"/>
                <a:gd name="T30" fmla="*/ 1902603721 w 935"/>
                <a:gd name="T31" fmla="*/ 651811158 h 194"/>
                <a:gd name="T32" fmla="*/ 2147483647 w 935"/>
                <a:gd name="T33" fmla="*/ 651811158 h 194"/>
                <a:gd name="T34" fmla="*/ 2147483647 w 935"/>
                <a:gd name="T35" fmla="*/ 601413122 h 1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5"/>
                <a:gd name="T55" fmla="*/ 0 h 194"/>
                <a:gd name="T56" fmla="*/ 935 w 935"/>
                <a:gd name="T57" fmla="*/ 194 h 1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194053591 w 77"/>
                <a:gd name="T1" fmla="*/ 395662889 h 157"/>
                <a:gd name="T2" fmla="*/ 98287275 w 77"/>
                <a:gd name="T3" fmla="*/ 322579327 h 157"/>
                <a:gd name="T4" fmla="*/ 0 w 77"/>
                <a:gd name="T5" fmla="*/ 395662889 h 157"/>
                <a:gd name="T6" fmla="*/ 0 w 77"/>
                <a:gd name="T7" fmla="*/ 0 h 157"/>
                <a:gd name="T8" fmla="*/ 194053591 w 77"/>
                <a:gd name="T9" fmla="*/ 0 h 157"/>
                <a:gd name="T10" fmla="*/ 194053591 w 77"/>
                <a:gd name="T11" fmla="*/ 395662889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"/>
                <a:gd name="T19" fmla="*/ 0 h 157"/>
                <a:gd name="T20" fmla="*/ 77 w 77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5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6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7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8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49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0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51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3012" name="组合 27"/>
          <p:cNvGrpSpPr/>
          <p:nvPr/>
        </p:nvGrpSpPr>
        <p:grpSpPr bwMode="auto">
          <a:xfrm>
            <a:off x="7956550" y="188913"/>
            <a:ext cx="784225" cy="860425"/>
            <a:chOff x="10016089" y="220342"/>
            <a:chExt cx="1216026" cy="1681162"/>
          </a:xfrm>
        </p:grpSpPr>
        <p:sp>
          <p:nvSpPr>
            <p:cNvPr id="43015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6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7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8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19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0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1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2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3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4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5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6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7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8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3029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8918" name="TextBox 43"/>
          <p:cNvSpPr txBox="1">
            <a:spLocks noChangeArrowheads="1"/>
          </p:cNvSpPr>
          <p:nvPr/>
        </p:nvSpPr>
        <p:spPr bwMode="auto">
          <a:xfrm>
            <a:off x="2571750" y="336550"/>
            <a:ext cx="51733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  你去哪儿？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" y="1125855"/>
            <a:ext cx="7783195" cy="561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850,&quot;width&quot;:102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WPS 演示</Application>
  <PresentationFormat>全屏显示(4:3)</PresentationFormat>
  <Paragraphs>133</Paragraphs>
  <Slides>35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微软雅黑</vt:lpstr>
      <vt:lpstr>黑体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※  剪纸  ※</vt:lpstr>
      <vt:lpstr>※  剪纸  ※</vt:lpstr>
      <vt:lpstr>※  剪纸  ※</vt:lpstr>
      <vt:lpstr>※  作业  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lj</cp:lastModifiedBy>
  <cp:revision>133</cp:revision>
  <dcterms:created xsi:type="dcterms:W3CDTF">2020-08-28T04:35:00Z</dcterms:created>
  <dcterms:modified xsi:type="dcterms:W3CDTF">2020-10-15T01:31:50Z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